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4"/>
  </p:notesMasterIdLst>
  <p:handoutMasterIdLst>
    <p:handoutMasterId r:id="rId35"/>
  </p:handoutMasterIdLst>
  <p:sldIdLst>
    <p:sldId id="301" r:id="rId2"/>
    <p:sldId id="303" r:id="rId3"/>
    <p:sldId id="304" r:id="rId4"/>
    <p:sldId id="305" r:id="rId5"/>
    <p:sldId id="300" r:id="rId6"/>
    <p:sldId id="278" r:id="rId7"/>
    <p:sldId id="258" r:id="rId8"/>
    <p:sldId id="259" r:id="rId9"/>
    <p:sldId id="260" r:id="rId10"/>
    <p:sldId id="279" r:id="rId11"/>
    <p:sldId id="280" r:id="rId12"/>
    <p:sldId id="264" r:id="rId13"/>
    <p:sldId id="281" r:id="rId14"/>
    <p:sldId id="282" r:id="rId15"/>
    <p:sldId id="283" r:id="rId16"/>
    <p:sldId id="266" r:id="rId17"/>
    <p:sldId id="267" r:id="rId18"/>
    <p:sldId id="269" r:id="rId19"/>
    <p:sldId id="271" r:id="rId20"/>
    <p:sldId id="274" r:id="rId21"/>
    <p:sldId id="275" r:id="rId22"/>
    <p:sldId id="286" r:id="rId23"/>
    <p:sldId id="287" r:id="rId24"/>
    <p:sldId id="288" r:id="rId25"/>
    <p:sldId id="290" r:id="rId26"/>
    <p:sldId id="289" r:id="rId27"/>
    <p:sldId id="292" r:id="rId28"/>
    <p:sldId id="293" r:id="rId29"/>
    <p:sldId id="294" r:id="rId30"/>
    <p:sldId id="295" r:id="rId31"/>
    <p:sldId id="296" r:id="rId32"/>
    <p:sldId id="297" r:id="rId33"/>
  </p:sldIdLst>
  <p:sldSz cx="9906000" cy="6858000" type="A4"/>
  <p:notesSz cx="6858000" cy="9144000"/>
  <p:custShowLst>
    <p:custShow name="Custom Show 1" id="0">
      <p:sldLst>
        <p:sld r:id="rId7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</p:showPr>
  <p:clrMru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0" d="100"/>
          <a:sy n="60" d="100"/>
        </p:scale>
        <p:origin x="-84" y="-30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4ABB82-5D09-4528-9245-2BB0143D4E6A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3D0C23-20A6-44AB-85EE-860CD0778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063BC6-BCF9-4C2F-A3E7-97FD2667065E}" type="datetimeFigureOut">
              <a:rPr lang="en-US"/>
              <a:pPr>
                <a:defRPr/>
              </a:pPr>
              <a:t>11/11/2009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DE7751-6657-4A10-B68D-C13FFD86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E7751-6657-4A10-B68D-C13FFD86E2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A7529-FAFD-4ABB-8F2D-674D5C8F45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62C2EF-4F03-4D34-B248-04794301B7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E7751-6657-4A10-B68D-C13FFD86E2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MR. Daosamlong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DE7751-6657-4A10-B68D-C13FFD86E2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6362B9-6033-4EBD-B2AB-A82A1FFEB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AF65E-DCC2-4B28-9B04-9485BED2F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2D548-A4BE-4074-8CF0-F4F9A84BB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9A275-93D3-46F5-914F-1B9498DD0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0756" y="69756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74EC0EFB-58C0-453E-BF67-5219C00B8E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695DA-D411-4E12-A31F-C670CC8B8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5858E-F594-4FFB-9506-8BC0694BFA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2BFC6-FAF5-41B4-9622-3DA405B10D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800C4-E970-4C16-BA2E-E402E67AB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9E319-76DE-43E9-8133-3CE0BBCA37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AE335F54-3464-425C-90D1-B45E179699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001" y="66676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11/09/2009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06F1F84-12BC-447F-83B1-1D7ECD6D65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0287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ບົດເກັບກຽ່ວການເຝິກອົບຮົບ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ພະນັກງານ</a:t>
            </a:r>
            <a:endParaRPr lang="en-US" b="1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84201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ສະເໜີບົດກຽ່ວ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ກັບ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</a:t>
            </a:r>
            <a:endParaRPr lang="en-US" sz="4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 algn="ctr">
              <a:buNone/>
            </a:pPr>
            <a:r>
              <a:rPr lang="en-US" sz="4000" b="1" u="sng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ລະບົບຂໍ້ມູນຂ່າວສານພູມສາດ</a:t>
            </a:r>
            <a:endParaRPr lang="en-US" sz="4000" b="1" u="sng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GEOGRAPHIC INFORMATION SYSTEM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Unicode" pitchFamily="34" charset="-34"/>
                <a:cs typeface="Saysettha Unicode" pitchFamily="34" charset="-34"/>
              </a:rPr>
              <a:t>ຫຼື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Unicode" pitchFamily="34" charset="-34"/>
              <a:cs typeface="Saysettha Unicode" pitchFamily="34" charset="-34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Unicode" pitchFamily="34" charset="-34"/>
                <a:cs typeface="Saysettha Unicode" pitchFamily="34" charset="-34"/>
              </a:rPr>
              <a:t>(GIS)</a:t>
            </a:r>
            <a:endParaRPr lang="en-US" sz="36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5" name="Picture 4" descr="NGO logo"/>
          <p:cNvPicPr>
            <a:picLocks noChangeAspect="1" noChangeArrowheads="1"/>
          </p:cNvPicPr>
          <p:nvPr/>
        </p:nvPicPr>
        <p:blipFill>
          <a:blip r:embed="rId2"/>
          <a:srcRect t="1042" r="26563" b="3125"/>
          <a:stretch>
            <a:fillRect/>
          </a:stretch>
        </p:blipFill>
        <p:spPr bwMode="auto">
          <a:xfrm>
            <a:off x="9067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028704"/>
            <a:ext cx="89979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0200" y="304800"/>
            <a:ext cx="3797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ເລືອກຈຸດທີ່ຈະແທງ</a:t>
            </a:r>
            <a:endParaRPr lang="th-TH" sz="28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70167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304802" y="381004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aysettha Lao" pitchFamily="34" charset="0"/>
              </a:rPr>
              <a:t>Œ 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ªò¡Àºö¾À£ˆº¤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Ï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າຍ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¨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aysettha Lao" pitchFamily="34" charset="0"/>
              </a:rPr>
              <a:t>Add control Point</a:t>
            </a:r>
          </a:p>
          <a:p>
            <a:r>
              <a:rPr lang="en-US" sz="2400" dirty="0">
                <a:solidFill>
                  <a:srgbClr val="00B050"/>
                </a:solidFill>
                <a:latin typeface="Saysettha Lao" pitchFamily="34" charset="0"/>
              </a:rPr>
              <a:t>Œ 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ª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ò¡Ã¦È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¿ºò© </a:t>
            </a:r>
            <a:r>
              <a:rPr lang="en-US" sz="2400" dirty="0">
                <a:solidFill>
                  <a:srgbClr val="00B050"/>
                </a:solidFill>
                <a:latin typeface="Saysettha Lao" pitchFamily="34" charset="0"/>
              </a:rPr>
              <a:t>Áì½ 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£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ິຼກເມົາ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À®œ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º¤¢¸¾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ມື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ÁìÉ¸Àìõº¡ </a:t>
            </a:r>
            <a:r>
              <a:rPr lang="en-US" sz="2400" dirty="0">
                <a:solidFill>
                  <a:srgbClr val="00B050"/>
                </a:solidFill>
                <a:latin typeface="Saysettha Lao" pitchFamily="34" charset="0"/>
              </a:rPr>
              <a:t>Input X, Y</a:t>
            </a:r>
            <a:endParaRPr lang="th-TH" sz="2400" dirty="0">
              <a:solidFill>
                <a:srgbClr val="00B050"/>
              </a:solidFill>
              <a:latin typeface="Saysettha Lao" pitchFamily="34" charset="0"/>
              <a:cs typeface="Browallia New" pitchFamily="34" charset="-34"/>
            </a:endParaRPr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2" y="3505200"/>
            <a:ext cx="36877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839201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4"/>
            <a:ext cx="8972550" cy="51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28600" y="304804"/>
            <a:ext cx="800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Àìõº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êó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¦º</a:t>
            </a:r>
            <a:r>
              <a:rPr lang="en-US" sz="2400" dirty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ງ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Àêò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ງສຸດຂວາມື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ÁìÉ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¸¯½ªò®ñ©£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õ¡ñ­¡ñ</a:t>
            </a:r>
            <a:r>
              <a:rPr lang="en-US" sz="2400" dirty="0" err="1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ບ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¿ºò©</a:t>
            </a:r>
            <a:endParaRPr lang="th-TH" sz="2400" dirty="0">
              <a:solidFill>
                <a:srgbClr val="00B050"/>
              </a:solidFill>
              <a:latin typeface="Saysettha Lao" pitchFamily="34" charset="0"/>
              <a:cs typeface="Browall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8750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304804"/>
            <a:ext cx="800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Àìõº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êó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¦º</a:t>
            </a:r>
            <a:r>
              <a:rPr lang="en-US" sz="2400" dirty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ງ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  <a:cs typeface="Saysettha Unicode" pitchFamily="34" charset="-34"/>
              </a:rPr>
              <a:t>ì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ຸມ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ສຸດ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ຂວາມື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ÁìÉ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¸¯½ªò®ñ©£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õ¡ñ­¡ñ</a:t>
            </a:r>
            <a:r>
              <a:rPr lang="en-US" sz="2400" dirty="0" err="1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ບ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¿ºò©</a:t>
            </a:r>
            <a:endParaRPr lang="th-TH" sz="2400" dirty="0">
              <a:solidFill>
                <a:srgbClr val="00B050"/>
              </a:solidFill>
              <a:latin typeface="Saysettha Lao" pitchFamily="34" charset="0"/>
              <a:cs typeface="Browallia New" pitchFamily="34" charset="-3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914404"/>
            <a:ext cx="8591551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304804"/>
            <a:ext cx="800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Àìõº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êó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¦º</a:t>
            </a:r>
            <a:r>
              <a:rPr lang="en-US" sz="2400" dirty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ງ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ຈຸດລຸມສຸດຊ້າຍມື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ÁìÉ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¸¯½ªò®ñ©£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õ¡ñ­¡ñ</a:t>
            </a:r>
            <a:r>
              <a:rPr lang="en-US" sz="2400" dirty="0" err="1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ບ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ຈຸດ</a:t>
            </a:r>
            <a:r>
              <a:rPr lang="en-US" sz="2400" dirty="0" err="1" smtClean="0">
                <a:solidFill>
                  <a:srgbClr val="00B050"/>
                </a:solidFill>
                <a:latin typeface="Saysettha Lao" pitchFamily="34" charset="0"/>
              </a:rPr>
              <a:t>ê</a:t>
            </a:r>
            <a:r>
              <a:rPr lang="en-US" sz="2400" dirty="0" smtClean="0">
                <a:solidFill>
                  <a:srgbClr val="00B050"/>
                </a:solidFill>
                <a:latin typeface="Saysettha Lao" pitchFamily="34" charset="0"/>
              </a:rPr>
              <a:t>¿ºò©</a:t>
            </a:r>
            <a:endParaRPr lang="th-TH" sz="2400" dirty="0">
              <a:solidFill>
                <a:srgbClr val="00B050"/>
              </a:solidFill>
              <a:latin typeface="Saysettha Lao" pitchFamily="34" charset="0"/>
              <a:cs typeface="Browallia New" pitchFamily="34" charset="-34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11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16386" name="Content Placeholder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2523" y="1447800"/>
            <a:ext cx="7396254" cy="4572000"/>
          </a:xfrm>
          <a:noFill/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0" y="304800"/>
            <a:ext cx="929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 dirty="0" smtClean="0">
                <a:solidFill>
                  <a:srgbClr val="00B050"/>
                </a:solidFill>
                <a:latin typeface="Saysettha Lao" pitchFamily="34" charset="0"/>
              </a:rPr>
              <a:t>¡¾­¡¸©¡¾£È¾£¸¾</a:t>
            </a:r>
            <a:r>
              <a:rPr lang="en-US" sz="35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ມຜິດໃ</a:t>
            </a:r>
            <a:r>
              <a:rPr lang="en-US" sz="3500" dirty="0" smtClean="0">
                <a:solidFill>
                  <a:srgbClr val="00B050"/>
                </a:solidFill>
                <a:latin typeface="Saysettha Lao" pitchFamily="34" charset="0"/>
              </a:rPr>
              <a:t>­¡¾­¯</a:t>
            </a:r>
            <a:r>
              <a:rPr lang="en-US" sz="35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ັບຕຳແໜ່ງແຜນທີ່</a:t>
            </a:r>
            <a:endParaRPr lang="th-TH" sz="3500" dirty="0">
              <a:solidFill>
                <a:srgbClr val="00B050"/>
              </a:solidFill>
              <a:latin typeface="Saysettha Lao" pitchFamily="34" charset="0"/>
              <a:cs typeface="Browallia New" pitchFamily="34" charset="-34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4"/>
            <a:ext cx="6961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955677" y="838200"/>
            <a:ext cx="2514600" cy="533400"/>
          </a:xfrm>
          <a:prstGeom prst="wedgeRoundRectCallout">
            <a:avLst>
              <a:gd name="adj1" fmla="val -71050"/>
              <a:gd name="adj2" fmla="val 60383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Saysettha Lao" pitchFamily="34" charset="0"/>
              </a:rPr>
              <a:t>£</a:t>
            </a:r>
            <a:r>
              <a:rPr lang="en-US" sz="2800" dirty="0" err="1">
                <a:solidFill>
                  <a:srgbClr val="FF0000"/>
                </a:solidFill>
                <a:latin typeface="Saysettha Lao" pitchFamily="34" charset="0"/>
              </a:rPr>
              <a:t>óù¡Ã</a:t>
            </a:r>
            <a:r>
              <a:rPr lang="en-US" sz="2800" dirty="0">
                <a:solidFill>
                  <a:srgbClr val="FF0000"/>
                </a:solidFill>
                <a:latin typeface="Saysettha Lao" pitchFamily="34" charset="0"/>
              </a:rPr>
              <a:t>¦</a:t>
            </a:r>
          </a:p>
        </p:txBody>
      </p:sp>
      <p:sp>
        <p:nvSpPr>
          <p:cNvPr id="12" name="Freeform 11"/>
          <p:cNvSpPr/>
          <p:nvPr/>
        </p:nvSpPr>
        <p:spPr>
          <a:xfrm>
            <a:off x="7315203" y="2057404"/>
            <a:ext cx="1023937" cy="803275"/>
          </a:xfrm>
          <a:custGeom>
            <a:avLst/>
            <a:gdLst>
              <a:gd name="connsiteX0" fmla="*/ 791028 w 1023257"/>
              <a:gd name="connsiteY0" fmla="*/ 764419 h 803124"/>
              <a:gd name="connsiteX1" fmla="*/ 254000 w 1023257"/>
              <a:gd name="connsiteY1" fmla="*/ 764419 h 803124"/>
              <a:gd name="connsiteX2" fmla="*/ 36286 w 1023257"/>
              <a:gd name="connsiteY2" fmla="*/ 532190 h 803124"/>
              <a:gd name="connsiteX3" fmla="*/ 36286 w 1023257"/>
              <a:gd name="connsiteY3" fmla="*/ 227390 h 803124"/>
              <a:gd name="connsiteX4" fmla="*/ 239486 w 1023257"/>
              <a:gd name="connsiteY4" fmla="*/ 38704 h 803124"/>
              <a:gd name="connsiteX5" fmla="*/ 674914 w 1023257"/>
              <a:gd name="connsiteY5" fmla="*/ 24190 h 803124"/>
              <a:gd name="connsiteX6" fmla="*/ 965200 w 1023257"/>
              <a:gd name="connsiteY6" fmla="*/ 183847 h 803124"/>
              <a:gd name="connsiteX7" fmla="*/ 1008743 w 1023257"/>
              <a:gd name="connsiteY7" fmla="*/ 517676 h 803124"/>
              <a:gd name="connsiteX8" fmla="*/ 878114 w 1023257"/>
              <a:gd name="connsiteY8" fmla="*/ 720876 h 803124"/>
              <a:gd name="connsiteX9" fmla="*/ 791028 w 1023257"/>
              <a:gd name="connsiteY9" fmla="*/ 764419 h 8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257" h="803124">
                <a:moveTo>
                  <a:pt x="791028" y="764419"/>
                </a:moveTo>
                <a:cubicBezTo>
                  <a:pt x="687009" y="771676"/>
                  <a:pt x="379790" y="803124"/>
                  <a:pt x="254000" y="764419"/>
                </a:cubicBezTo>
                <a:cubicBezTo>
                  <a:pt x="128210" y="725714"/>
                  <a:pt x="72572" y="621695"/>
                  <a:pt x="36286" y="532190"/>
                </a:cubicBezTo>
                <a:cubicBezTo>
                  <a:pt x="0" y="442685"/>
                  <a:pt x="2419" y="309638"/>
                  <a:pt x="36286" y="227390"/>
                </a:cubicBezTo>
                <a:cubicBezTo>
                  <a:pt x="70153" y="145142"/>
                  <a:pt x="133048" y="72571"/>
                  <a:pt x="239486" y="38704"/>
                </a:cubicBezTo>
                <a:cubicBezTo>
                  <a:pt x="345924" y="4837"/>
                  <a:pt x="553962" y="0"/>
                  <a:pt x="674914" y="24190"/>
                </a:cubicBezTo>
                <a:cubicBezTo>
                  <a:pt x="795866" y="48380"/>
                  <a:pt x="909562" y="101599"/>
                  <a:pt x="965200" y="183847"/>
                </a:cubicBezTo>
                <a:cubicBezTo>
                  <a:pt x="1020838" y="266095"/>
                  <a:pt x="1023257" y="428171"/>
                  <a:pt x="1008743" y="517676"/>
                </a:cubicBezTo>
                <a:cubicBezTo>
                  <a:pt x="994229" y="607181"/>
                  <a:pt x="911981" y="677333"/>
                  <a:pt x="878114" y="720876"/>
                </a:cubicBezTo>
                <a:cubicBezTo>
                  <a:pt x="844247" y="764419"/>
                  <a:pt x="895047" y="757162"/>
                  <a:pt x="791028" y="7644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Callout 13"/>
          <p:cNvSpPr/>
          <p:nvPr/>
        </p:nvSpPr>
        <p:spPr>
          <a:xfrm flipH="1">
            <a:off x="4441079" y="3200400"/>
            <a:ext cx="2438400" cy="685800"/>
          </a:xfrm>
          <a:prstGeom prst="wedgeEllipseCallout">
            <a:avLst>
              <a:gd name="adj1" fmla="val -81943"/>
              <a:gd name="adj2" fmla="val -105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Saysettha Lao" pitchFamily="34" charset="0"/>
              </a:rPr>
              <a:t>£¸¾´°ò©</a:t>
            </a:r>
          </a:p>
        </p:txBody>
      </p:sp>
      <p:pic>
        <p:nvPicPr>
          <p:cNvPr id="13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4802" y="304804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aysettha Lao" pitchFamily="34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save 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ແຜນທີ່</a:t>
            </a:r>
            <a:r>
              <a:rPr lang="en-US" sz="2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ເມື່ອປັບແລ້ວ</a:t>
            </a:r>
            <a:endParaRPr lang="th-TH" dirty="0">
              <a:latin typeface="Saysettha Lao" pitchFamily="34" charset="0"/>
              <a:cs typeface="Browallia New" pitchFamily="34" charset="-34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3309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 flipH="1">
            <a:off x="228600" y="2514600"/>
            <a:ext cx="1447800" cy="914400"/>
          </a:xfrm>
          <a:prstGeom prst="wedgeRoundRectCallout">
            <a:avLst>
              <a:gd name="adj1" fmla="val -46180"/>
              <a:gd name="adj2" fmla="val -153806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Saysettha Lao" pitchFamily="34" charset="0"/>
              </a:rPr>
              <a:t>À¢í¾Rectify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304802" y="3810000"/>
            <a:ext cx="1828800" cy="1143000"/>
          </a:xfrm>
          <a:prstGeom prst="wedgeRoundRectCallout">
            <a:avLst>
              <a:gd name="adj1" fmla="val -258587"/>
              <a:gd name="adj2" fmla="val -7698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latin typeface="Saysettha Lao" pitchFamily="34" charset="0"/>
              </a:rPr>
              <a:t>Àìõ</a:t>
            </a:r>
            <a:r>
              <a:rPr lang="en-US" sz="2000" dirty="0">
                <a:solidFill>
                  <a:srgbClr val="FF0000"/>
                </a:solidFill>
                <a:latin typeface="Saysettha Lao" pitchFamily="34" charset="0"/>
              </a:rPr>
              <a:t>º¡§Éº¤À¡ñ</a:t>
            </a:r>
            <a:r>
              <a:rPr lang="en-US" sz="2000" dirty="0" smtClean="0">
                <a:solidFill>
                  <a:srgbClr val="FF0000"/>
                </a:solidFill>
                <a:latin typeface="Saysettha Lao" pitchFamily="34" charset="0"/>
              </a:rPr>
              <a:t>®´¼û­</a:t>
            </a:r>
            <a:endParaRPr lang="en-US" sz="2000" dirty="0">
              <a:solidFill>
                <a:srgbClr val="FF0000"/>
              </a:solidFill>
              <a:latin typeface="Saysettha Lao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latin typeface="Saysettha Lao" pitchFamily="34" charset="0"/>
              </a:rPr>
              <a:t>ÁìÉ</a:t>
            </a:r>
            <a:r>
              <a:rPr lang="en-US" sz="2000" dirty="0">
                <a:solidFill>
                  <a:srgbClr val="FF0000"/>
                </a:solidFill>
                <a:latin typeface="Saysettha Lao" pitchFamily="34" charset="0"/>
              </a:rPr>
              <a:t>¸ save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28800" y="4648200"/>
            <a:ext cx="464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2" y="5181604"/>
            <a:ext cx="35210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 flipH="1">
            <a:off x="533400" y="4953000"/>
            <a:ext cx="1828800" cy="1143000"/>
          </a:xfrm>
          <a:prstGeom prst="wedgeRoundRectCallout">
            <a:avLst>
              <a:gd name="adj1" fmla="val -155728"/>
              <a:gd name="adj2" fmla="val 2624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Saysettha Lao" pitchFamily="34" charset="0"/>
              </a:rPr>
              <a:t>¢½®¸­¡¾­ save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  <p:pic>
        <p:nvPicPr>
          <p:cNvPr id="17" name="Picture 4" descr="NGO logo"/>
          <p:cNvPicPr>
            <a:picLocks noChangeAspect="1" noChangeArrowheads="1"/>
          </p:cNvPicPr>
          <p:nvPr/>
        </p:nvPicPr>
        <p:blipFill>
          <a:blip r:embed="rId5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15400" cy="838200"/>
          </a:xfrm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ຈາກນັ້ນກໍ່ນຳເອົາຮູບແຜນທີ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ທີ່ປັບແລ້ວອອກມາແຕ້ມ</a:t>
            </a:r>
            <a:endParaRPr lang="en-US" sz="3200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2" y="1066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581402" y="1752600"/>
            <a:ext cx="2133600" cy="533400"/>
          </a:xfrm>
          <a:prstGeom prst="wedgeRoundRectCallout">
            <a:avLst>
              <a:gd name="adj1" fmla="val -108466"/>
              <a:gd name="adj2" fmla="val -83343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ຄຼິກໃສ</a:t>
            </a:r>
            <a:r>
              <a:rPr lang="en-US" sz="28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+</a:t>
            </a:r>
            <a:endParaRPr lang="en-US" sz="28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>
            <a:off x="304802" y="3657600"/>
            <a:ext cx="1752600" cy="838200"/>
          </a:xfrm>
          <a:prstGeom prst="wedgeRoundRectCallout">
            <a:avLst>
              <a:gd name="adj1" fmla="val -74009"/>
              <a:gd name="adj2" fmla="val -125212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ເລືອກຮູບທີ</a:t>
            </a:r>
            <a:r>
              <a:rPr lang="en-US" sz="24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SAVEໄວ</a:t>
            </a:r>
            <a:r>
              <a:rPr lang="en-US" sz="24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້</a:t>
            </a:r>
            <a:endParaRPr lang="en-US" sz="24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248402" y="2286000"/>
            <a:ext cx="2133600" cy="609600"/>
          </a:xfrm>
          <a:prstGeom prst="wedgeRoundRectCallout">
            <a:avLst>
              <a:gd name="adj1" fmla="val -93115"/>
              <a:gd name="adj2" fmla="val 253822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ຄຼິກ</a:t>
            </a:r>
            <a:r>
              <a:rPr lang="en-US" sz="28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Add</a:t>
            </a:r>
            <a:endParaRPr lang="en-US" sz="28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12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915400" cy="68580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ກໍຈະໄດ້ເປັນແຜນທີ່ທີ່ມີຄ່າພິກັດ</a:t>
            </a:r>
            <a:r>
              <a:rPr lang="en-US" sz="32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N  </a:t>
            </a:r>
            <a:r>
              <a:rPr lang="en-US" sz="32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ແລະ</a:t>
            </a:r>
            <a:r>
              <a:rPr lang="en-US" sz="32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E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2" y="9144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>
            <a:off x="5638802" y="5638804"/>
            <a:ext cx="1567218" cy="423081"/>
          </a:xfrm>
          <a:custGeom>
            <a:avLst/>
            <a:gdLst>
              <a:gd name="connsiteX0" fmla="*/ 1549021 w 1567218"/>
              <a:gd name="connsiteY0" fmla="*/ 127379 h 423081"/>
              <a:gd name="connsiteX1" fmla="*/ 1153236 w 1567218"/>
              <a:gd name="connsiteY1" fmla="*/ 31845 h 423081"/>
              <a:gd name="connsiteX2" fmla="*/ 702860 w 1567218"/>
              <a:gd name="connsiteY2" fmla="*/ 4549 h 423081"/>
              <a:gd name="connsiteX3" fmla="*/ 307075 w 1567218"/>
              <a:gd name="connsiteY3" fmla="*/ 31845 h 423081"/>
              <a:gd name="connsiteX4" fmla="*/ 20472 w 1567218"/>
              <a:gd name="connsiteY4" fmla="*/ 195618 h 423081"/>
              <a:gd name="connsiteX5" fmla="*/ 184245 w 1567218"/>
              <a:gd name="connsiteY5" fmla="*/ 386687 h 423081"/>
              <a:gd name="connsiteX6" fmla="*/ 675564 w 1567218"/>
              <a:gd name="connsiteY6" fmla="*/ 413982 h 423081"/>
              <a:gd name="connsiteX7" fmla="*/ 1044054 w 1567218"/>
              <a:gd name="connsiteY7" fmla="*/ 373039 h 423081"/>
              <a:gd name="connsiteX8" fmla="*/ 1549021 w 1567218"/>
              <a:gd name="connsiteY8" fmla="*/ 127379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218" h="423081">
                <a:moveTo>
                  <a:pt x="1549021" y="127379"/>
                </a:moveTo>
                <a:cubicBezTo>
                  <a:pt x="1567218" y="70513"/>
                  <a:pt x="1294263" y="52317"/>
                  <a:pt x="1153236" y="31845"/>
                </a:cubicBezTo>
                <a:cubicBezTo>
                  <a:pt x="1012209" y="11373"/>
                  <a:pt x="843887" y="4549"/>
                  <a:pt x="702860" y="4549"/>
                </a:cubicBezTo>
                <a:cubicBezTo>
                  <a:pt x="561833" y="4549"/>
                  <a:pt x="420806" y="0"/>
                  <a:pt x="307075" y="31845"/>
                </a:cubicBezTo>
                <a:cubicBezTo>
                  <a:pt x="193344" y="63690"/>
                  <a:pt x="40944" y="136478"/>
                  <a:pt x="20472" y="195618"/>
                </a:cubicBezTo>
                <a:cubicBezTo>
                  <a:pt x="0" y="254758"/>
                  <a:pt x="75063" y="350293"/>
                  <a:pt x="184245" y="386687"/>
                </a:cubicBezTo>
                <a:cubicBezTo>
                  <a:pt x="293427" y="423081"/>
                  <a:pt x="532263" y="416257"/>
                  <a:pt x="675564" y="413982"/>
                </a:cubicBezTo>
                <a:cubicBezTo>
                  <a:pt x="818865" y="411707"/>
                  <a:pt x="900752" y="413982"/>
                  <a:pt x="1044054" y="373039"/>
                </a:cubicBezTo>
                <a:cubicBezTo>
                  <a:pt x="1187356" y="332096"/>
                  <a:pt x="1530824" y="184245"/>
                  <a:pt x="1549021" y="12737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0" y="449580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ຄ່າພິກັດ</a:t>
            </a:r>
            <a:endParaRPr lang="en-US" sz="28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 rot="10800000" flipV="1">
            <a:off x="7187824" y="4876803"/>
            <a:ext cx="1194179" cy="88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420100" cy="990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ນຳສະເໜີໂດຍ</a:t>
            </a: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: </a:t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ທ . </a:t>
            </a:r>
            <a:r>
              <a:rPr lang="en-US" sz="5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ດາວສຳລອງ</a:t>
            </a: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ຫຼວງສີສົມບັດ</a:t>
            </a:r>
            <a: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endParaRPr lang="en-US" sz="54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2" y="4191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ພະນັກງານວິຊາການ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ພະແນກ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ວິທະຍາສາດ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-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ເຕັກນິກ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endParaRPr lang="en-US" sz="32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6" name="Picture 4" descr="NGO logo"/>
          <p:cNvPicPr>
            <a:picLocks noChangeAspect="1" noChangeArrowheads="1"/>
          </p:cNvPicPr>
          <p:nvPr/>
        </p:nvPicPr>
        <p:blipFill>
          <a:blip r:embed="rId2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1295400"/>
          </a:xfrm>
        </p:spPr>
        <p:txBody>
          <a:bodyPr/>
          <a:lstStyle/>
          <a:p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Unicode" pitchFamily="34" charset="-34"/>
                <a:cs typeface="Saysettha Unicode" pitchFamily="34" charset="-34"/>
              </a:rPr>
              <a:t>ການສ້າງ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 Feature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Saysettha Unicode" pitchFamily="34" charset="-34"/>
                <a:cs typeface="Saysettha Unicode" pitchFamily="34" charset="-34"/>
              </a:rPr>
              <a:t>ໃ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ໝ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</a:t>
            </a:r>
            <a:endParaRPr lang="en-US" sz="66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066801"/>
            <a:ext cx="8915400" cy="5257800"/>
          </a:xfrm>
        </p:spPr>
        <p:txBody>
          <a:bodyPr/>
          <a:lstStyle/>
          <a:p>
            <a:endParaRPr lang="en-US" sz="2800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ແມ່ນການສ້າງ</a:t>
            </a:r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ເຄື່ອງມືໃນ</a:t>
            </a:r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ການແຕ້ມ</a:t>
            </a:r>
            <a:endParaRPr lang="en-US" sz="4800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ເພື່ອເປັນ</a:t>
            </a:r>
            <a:r>
              <a:rPr lang="en-US" sz="48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layer </a:t>
            </a:r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ໃນ</a:t>
            </a:r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ການແຕ້ມສັນຍາ</a:t>
            </a:r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ລັກຂອງຮູບແຕ້ມ</a:t>
            </a:r>
            <a:endParaRPr lang="en-US" sz="4800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ເພື່ອສະດວກໃນການແຕ້ມ</a:t>
            </a:r>
            <a:endParaRPr lang="en-US" sz="4800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8" name="Picture 4" descr="NGO logo"/>
          <p:cNvPicPr>
            <a:picLocks noChangeAspect="1" noChangeArrowheads="1"/>
          </p:cNvPicPr>
          <p:nvPr/>
        </p:nvPicPr>
        <p:blipFill>
          <a:blip r:embed="rId2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95302" y="228600"/>
            <a:ext cx="9258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Saysettha Lao" pitchFamily="34" charset="0"/>
              </a:rPr>
              <a:t>Œ </a:t>
            </a:r>
            <a:r>
              <a:rPr lang="en-US" sz="3200" b="1" dirty="0" err="1">
                <a:solidFill>
                  <a:srgbClr val="00B050"/>
                </a:solidFill>
                <a:latin typeface="Saysettha Lao" pitchFamily="34" charset="0"/>
              </a:rPr>
              <a:t>À¯ó</a:t>
            </a:r>
            <a:r>
              <a:rPr lang="en-US" sz="3200" b="1" dirty="0">
                <a:solidFill>
                  <a:srgbClr val="00B050"/>
                </a:solidFill>
                <a:latin typeface="Saysettha Lao" pitchFamily="34" charset="0"/>
              </a:rPr>
              <a:t>© Arc Catalog 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 Œ¡ö©À´ö¾À®œº</a:t>
            </a:r>
            <a:r>
              <a:rPr lang="en-US" sz="3200" b="1" dirty="0">
                <a:solidFill>
                  <a:srgbClr val="00B050"/>
                </a:solidFill>
                <a:latin typeface="Saysettha Lao" pitchFamily="34" charset="0"/>
              </a:rPr>
              <a:t>¤¢¸¾Ã¦È Folder ê†ªÉº¤¡¾­¦É¾¤</a:t>
            </a: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Feature </a:t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Œ £</a:t>
            </a:r>
            <a:r>
              <a:rPr lang="en-US" sz="3200" b="1" dirty="0" err="1" smtClean="0">
                <a:solidFill>
                  <a:srgbClr val="00B050"/>
                </a:solidFill>
                <a:latin typeface="Saysettha Lao" pitchFamily="34" charset="0"/>
              </a:rPr>
              <a:t>óù</a:t>
            </a: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¡¢¸¾Ã¦È</a:t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Œ </a:t>
            </a:r>
            <a:r>
              <a:rPr lang="en-US" sz="3200" b="1" dirty="0" err="1" smtClean="0">
                <a:solidFill>
                  <a:srgbClr val="00B050"/>
                </a:solidFill>
                <a:latin typeface="Saysettha Lao" pitchFamily="34" charset="0"/>
              </a:rPr>
              <a:t>Àìõ</a:t>
            </a: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º¡ new</a:t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Œ </a:t>
            </a:r>
            <a:r>
              <a:rPr lang="en-US" sz="3200" b="1" dirty="0" err="1" smtClean="0">
                <a:solidFill>
                  <a:srgbClr val="00B050"/>
                </a:solidFill>
                <a:latin typeface="Saysettha Lao" pitchFamily="34" charset="0"/>
              </a:rPr>
              <a:t>úÀìõ</a:t>
            </a: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º</a:t>
            </a:r>
            <a:r>
              <a:rPr lang="en-US" sz="3200" b="1" dirty="0">
                <a:solidFill>
                  <a:srgbClr val="00B050"/>
                </a:solidFill>
                <a:latin typeface="Saysettha Lao" pitchFamily="34" charset="0"/>
              </a:rPr>
              <a:t>¡ </a:t>
            </a:r>
            <a:r>
              <a:rPr lang="en-US" sz="3200" b="1" dirty="0" err="1">
                <a:solidFill>
                  <a:srgbClr val="00B050"/>
                </a:solidFill>
                <a:latin typeface="Saysettha Lao" pitchFamily="34" charset="0"/>
              </a:rPr>
              <a:t>Shapefile</a:t>
            </a:r>
            <a:endParaRPr lang="th-TH" sz="3200" b="1" dirty="0">
              <a:solidFill>
                <a:srgbClr val="00B050"/>
              </a:solidFill>
              <a:latin typeface="Saysettha Lao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2560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131750" y="1905000"/>
            <a:ext cx="4174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2" y="304800"/>
            <a:ext cx="2381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733802" y="4572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67000" y="3352800"/>
            <a:ext cx="2286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4038600"/>
            <a:ext cx="2514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81401" y="3886200"/>
            <a:ext cx="2590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4201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-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ໃສ່ຊື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Shapefile</a:t>
            </a:r>
            <a:r>
              <a:rPr lang="en-US" b="1" dirty="0" smtClean="0">
                <a:solidFill>
                  <a:srgbClr val="00B050"/>
                </a:solidFill>
                <a:latin typeface="Saysettha Lao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ໃໝ່ທີ່ຕ້ອງການ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ເລືອກຊະນິດຂອງ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Shapefile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ເຊັ່ນ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 </a:t>
            </a:r>
            <a:b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endParaRPr lang="en-US" b="1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4163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3163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743200"/>
            <a:ext cx="3127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GO logo"/>
          <p:cNvPicPr>
            <a:picLocks noChangeAspect="1" noChangeArrowheads="1"/>
          </p:cNvPicPr>
          <p:nvPr/>
        </p:nvPicPr>
        <p:blipFill>
          <a:blip r:embed="rId6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ເປັນຈຸດ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2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ເປັນເສັ້ນ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5720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ເປັນເສັ້ນວົງປິດ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rot="10800000" flipV="1">
            <a:off x="2590801" y="1937266"/>
            <a:ext cx="17526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rot="10800000" flipV="1">
            <a:off x="5715000" y="2242066"/>
            <a:ext cx="1371600" cy="805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581900" y="4229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56388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ແລ້ວ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ຄິຼກ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Edit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057401" y="5486400"/>
            <a:ext cx="6629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828800" y="45720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57399" y="4953000"/>
            <a:ext cx="3886201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990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5720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-</a:t>
            </a:r>
            <a:r>
              <a:rPr lang="en-US" sz="32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ໃສ່ລະບົບຂໍ້ມູນໃຫ</a:t>
            </a:r>
            <a:r>
              <a:rPr lang="en-US" sz="32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້</a:t>
            </a:r>
            <a:r>
              <a:rPr lang="en-US" sz="3200" b="1" dirty="0" smtClean="0">
                <a:solidFill>
                  <a:srgbClr val="00B050"/>
                </a:solidFill>
                <a:latin typeface="Saysettha Lao" pitchFamily="34" charset="0"/>
              </a:rPr>
              <a:t> Feature  </a:t>
            </a:r>
            <a:r>
              <a:rPr lang="en-US" sz="32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ທີ່ສ້າງຂື້ນມາໃໝ</a:t>
            </a:r>
            <a:r>
              <a:rPr lang="en-US" sz="32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endParaRPr lang="en-US" sz="3200" b="1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399" y="2971804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ເຂົ້າ</a:t>
            </a:r>
            <a:r>
              <a:rPr lang="en-US" sz="24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Import</a:t>
            </a:r>
            <a:endParaRPr lang="en-US" sz="24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1409700" y="34671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2" y="266700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ເລືອກຂໍ້ມູນພື້ນຖານ</a:t>
            </a:r>
            <a:endParaRPr lang="en-US" sz="2400" dirty="0" smtClean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endParaRPr lang="en-US" sz="2400" dirty="0" smtClean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ແລ້ວ</a:t>
            </a:r>
            <a:r>
              <a:rPr lang="en-US" sz="24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ຄຼິກ</a:t>
            </a:r>
            <a:r>
              <a:rPr lang="en-US" sz="24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Add</a:t>
            </a:r>
            <a:endParaRPr lang="en-US" sz="24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638802" y="2743204"/>
            <a:ext cx="762000" cy="152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001000" y="37338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3" y="152400"/>
            <a:ext cx="60881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4"/>
            <a:ext cx="5029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34201" y="457203"/>
            <a:ext cx="1905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ຄຼິກ</a:t>
            </a:r>
            <a:r>
              <a:rPr lang="en-US" sz="32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Apply </a:t>
            </a:r>
          </a:p>
          <a:p>
            <a:endParaRPr lang="en-US" sz="32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ຕາມດ້ວຍ</a:t>
            </a:r>
            <a:r>
              <a:rPr lang="en-US" sz="32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OK</a:t>
            </a:r>
            <a:endParaRPr lang="en-US" sz="32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57802" y="1371600"/>
            <a:ext cx="2362199" cy="99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657600" y="2362200"/>
            <a:ext cx="3352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1" y="312420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OK </a:t>
            </a:r>
            <a:r>
              <a:rPr lang="en-US" sz="32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ອີກເທີ່ອໜຶ່ງ</a:t>
            </a:r>
            <a:r>
              <a:rPr lang="en-US" sz="32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endParaRPr lang="en-US" sz="32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rot="10800000" flipV="1">
            <a:off x="3581400" y="3416588"/>
            <a:ext cx="2286000" cy="25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038604"/>
            <a:ext cx="3790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val 28"/>
          <p:cNvSpPr/>
          <p:nvPr/>
        </p:nvSpPr>
        <p:spPr>
          <a:xfrm>
            <a:off x="5410200" y="4572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ular Callout 29"/>
          <p:cNvSpPr/>
          <p:nvPr/>
        </p:nvSpPr>
        <p:spPr>
          <a:xfrm>
            <a:off x="7086600" y="5943600"/>
            <a:ext cx="2590800" cy="609600"/>
          </a:xfrm>
          <a:prstGeom prst="wedgeRoundRectCallout">
            <a:avLst>
              <a:gd name="adj1" fmla="val -66803"/>
              <a:gd name="adj2" fmla="val -879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ເຮົາຈະໄດ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້ </a:t>
            </a:r>
            <a:r>
              <a:rPr lang="en-US" sz="2000" dirty="0">
                <a:solidFill>
                  <a:srgbClr val="FF0000"/>
                </a:solidFill>
                <a:latin typeface="Saysettha Lao" pitchFamily="34" charset="0"/>
                <a:cs typeface="Saysettha Unicode" pitchFamily="34" charset="-34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aysettha Lao" pitchFamily="34" charset="0"/>
                <a:cs typeface="Saysettha Unicode" pitchFamily="34" charset="-34"/>
              </a:rPr>
              <a:t>Feature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ໃໝ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່</a:t>
            </a:r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3443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58418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81000" y="2743200"/>
            <a:ext cx="1676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1" y="457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ຄຼິກ</a:t>
            </a:r>
            <a:r>
              <a:rPr lang="en-US" sz="28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Add</a:t>
            </a:r>
            <a:endParaRPr lang="en-US" sz="28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1" y="2743204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ທາສີໂຕທີ່ຕ້ອງການ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ແລ້ວ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Add</a:t>
            </a:r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>
            <a:off x="3657600" y="685800"/>
            <a:ext cx="1371600" cy="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81202" y="2971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3505200"/>
            <a:ext cx="1752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143000"/>
            <a:ext cx="1733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76801" y="281940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ມັນຈະໂຊອອກມາ</a:t>
            </a:r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6172200" y="281940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NGO logo"/>
          <p:cNvPicPr>
            <a:picLocks noChangeAspect="1" noChangeArrowheads="1"/>
          </p:cNvPicPr>
          <p:nvPr/>
        </p:nvPicPr>
        <p:blipFill>
          <a:blip r:embed="rId5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20100" cy="3048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ຈາກນັ້ນກໍເລີ່ມແຕ້ມ</a:t>
            </a:r>
            <a: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ເຂົ້າ</a:t>
            </a: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Editor </a:t>
            </a:r>
            <a:b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ເລືອກ</a:t>
            </a: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Start Editing</a:t>
            </a:r>
            <a: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/>
            </a:r>
            <a:br>
              <a:rPr lang="en-US" sz="3600" b="1" u="sng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</a:br>
            <a:endParaRPr lang="en-US" sz="3600" b="1" u="sng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2" y="228600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V="1">
            <a:off x="3200399" y="838200"/>
            <a:ext cx="3886201" cy="685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09801" y="685800"/>
            <a:ext cx="44958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62404"/>
            <a:ext cx="4038600" cy="25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04802" y="419100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ເຄື່ອງມືຕ່າງໆໃນການແຕ້ມ</a:t>
            </a:r>
            <a:endParaRPr lang="en-US" sz="28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62402" y="4343400"/>
            <a:ext cx="4572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19800"/>
            <a:ext cx="4292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4"/>
            <a:ext cx="1447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2" y="762000"/>
            <a:ext cx="271382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05002" y="45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Stop Editing </a:t>
            </a:r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ຫຼັງຈາກແຕ້ມແລ້ວ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"/>
            <a:ext cx="40434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>
            <a:off x="1524000" y="609600"/>
            <a:ext cx="3810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838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ແລ້ວ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Save Editing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>
            <a:off x="5943600" y="99060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0480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724400" y="2895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ຫຼັງຈາກນັ້ນຄິຼກຂວາໃສ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່ Feature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ເລືອກ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Open </a:t>
            </a:r>
            <a:r>
              <a:rPr lang="en-US" dirty="0" smtClean="0">
                <a:solidFill>
                  <a:srgbClr val="FF0000"/>
                </a:solidFill>
                <a:latin typeface="Saysettha Lao" pitchFamily="34" charset="0"/>
              </a:rPr>
              <a:t>Attribute Table</a:t>
            </a:r>
          </a:p>
          <a:p>
            <a:endParaRPr lang="en-US" dirty="0">
              <a:solidFill>
                <a:srgbClr val="FF0000"/>
              </a:solidFill>
              <a:latin typeface="Saysettha Lao" pitchFamily="34" charset="0"/>
              <a:cs typeface="Saysettha Unicode" pitchFamily="34" charset="-34"/>
            </a:endParaRPr>
          </a:p>
          <a:p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590802" y="30480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114800" y="34290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NGO logo"/>
          <p:cNvPicPr>
            <a:picLocks noChangeAspect="1" noChangeArrowheads="1"/>
          </p:cNvPicPr>
          <p:nvPr/>
        </p:nvPicPr>
        <p:blipFill>
          <a:blip r:embed="rId6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172200"/>
            <a:ext cx="1752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2" y="228600"/>
            <a:ext cx="5181600" cy="30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3600" y="685802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ຈາກນັ້ນເຂົ້າ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Option</a:t>
            </a:r>
          </a:p>
          <a:p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endParaRPr lang="en-US" sz="2000" dirty="0" smtClean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ເລືອກ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Add Field</a:t>
            </a:r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267200" y="1371600"/>
            <a:ext cx="2286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429002" y="1143000"/>
            <a:ext cx="2438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3657600"/>
            <a:ext cx="4191000" cy="30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562600" y="3048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ການ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ໃສ່ຊື່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ແລະ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ການເລືອກຮູບແບບ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ຂອງ</a:t>
            </a:r>
            <a:r>
              <a:rPr lang="en-US" sz="2000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ຕາຕາລາງ</a:t>
            </a:r>
            <a:endParaRPr lang="en-US" sz="2000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0800000" flipV="1">
            <a:off x="3352801" y="3401946"/>
            <a:ext cx="2209800" cy="1932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1"/>
          </p:cNvCxnSpPr>
          <p:nvPr/>
        </p:nvCxnSpPr>
        <p:spPr>
          <a:xfrm rot="10800000" flipH="1" flipV="1">
            <a:off x="5562600" y="3401946"/>
            <a:ext cx="1295400" cy="238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NGO logo"/>
          <p:cNvPicPr>
            <a:picLocks noChangeAspect="1" noChangeArrowheads="1"/>
          </p:cNvPicPr>
          <p:nvPr/>
        </p:nvPicPr>
        <p:blipFill>
          <a:blip r:embed="rId5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9601200" cy="73183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ການໃສ່ຊື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ແລະ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ການເລືອກຮູບແບບ</a:t>
            </a:r>
            <a:r>
              <a:rPr lang="en-US" sz="3200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ຂອງຖັນທີ່ຈະສ້າງຂື້ນມາຕື່ມ</a:t>
            </a:r>
            <a:endParaRPr lang="en-US" sz="32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2"/>
            <a:ext cx="6705600" cy="23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4343400"/>
            <a:ext cx="28956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2" y="3733800"/>
            <a:ext cx="5486400" cy="2819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599" y="3657602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ຄິຼກເຂົ້າ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 Attributes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5105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ໃສ່ຊື</a:t>
            </a:r>
            <a:r>
              <a:rPr lang="en-US" dirty="0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່</a:t>
            </a:r>
          </a:p>
          <a:p>
            <a:endParaRPr lang="en-US" dirty="0" smtClean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Saysettha Unicode" pitchFamily="34" charset="-34"/>
                <a:cs typeface="Saysettha Unicode" pitchFamily="34" charset="-34"/>
              </a:rPr>
              <a:t>ປະເພດຂອງໜອງ</a:t>
            </a:r>
            <a:endParaRPr lang="en-US" dirty="0">
              <a:solidFill>
                <a:srgbClr val="FF000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7467600" y="5257800"/>
            <a:ext cx="685800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7239001" y="5867400"/>
            <a:ext cx="914401" cy="22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2514600" y="3842268"/>
            <a:ext cx="609600" cy="88213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NGO logo"/>
          <p:cNvPicPr>
            <a:picLocks noChangeAspect="1" noChangeArrowheads="1"/>
          </p:cNvPicPr>
          <p:nvPr/>
        </p:nvPicPr>
        <p:blipFill>
          <a:blip r:embed="rId5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9105900" cy="5791200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	</a:t>
            </a:r>
          </a:p>
          <a:p>
            <a:pPr>
              <a:buNone/>
            </a:pPr>
            <a:r>
              <a:rPr lang="en-US" sz="4400" b="1" u="sng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ນິຍາມ</a:t>
            </a:r>
            <a:endParaRPr lang="en-US" sz="4400" b="1" u="sng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GIS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ແມ່ນຫຍໍ້ມາຈາກ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Geographic Information System 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+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ແປວ່າ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ລະບົບຂໍ້ມູນຂ່າວສານພູມສາດ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ແມ່ນ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ລະບົບຄອມພີວເຕີລວມທັງ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ໂປຼແກຼມ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.</a:t>
            </a:r>
          </a:p>
          <a:p>
            <a:pPr>
              <a:buNone/>
            </a:pP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ຮູບຮ່າງລະບົບ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ຂໍ້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ມູນ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ຂ່າວສານ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ພູມສາດ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ມີ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2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ປະເພດຄື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000" b="1" u="sng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ເວັກເຕີ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   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ມີ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3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ຢ່າງເຊັ້ນ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ເປັນຈຸດ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​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ຫຼື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ເມັດ</a:t>
            </a:r>
            <a:endParaRPr lang="en-US" sz="3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ເປັນເສັ້ນ</a:t>
            </a:r>
            <a:endParaRPr lang="en-US" sz="3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ເປັນເນື້ອທີ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000" b="1" u="sng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ຣາສເຕີ</a:t>
            </a:r>
            <a:endParaRPr lang="en-US" sz="3000" b="1" u="sng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 marL="514350" indent="-514350"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	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ເປັນຕາຕາລາງຕິດຕໍ່ກັນ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ແລະ</a:t>
            </a:r>
            <a:r>
              <a:rPr lang="en-US" sz="3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ຖັດໆກັນຢ່າງສະໝຳ່ສະເໝີ</a:t>
            </a:r>
            <a:endParaRPr lang="en-US" sz="3000" b="1" u="sng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>
              <a:buNone/>
            </a:pPr>
            <a:endParaRPr lang="en-US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6" name="Picture 4" descr="NGO logo"/>
          <p:cNvPicPr>
            <a:picLocks noChangeAspect="1" noChangeArrowheads="1"/>
          </p:cNvPicPr>
          <p:nvPr/>
        </p:nvPicPr>
        <p:blipFill>
          <a:blip r:embed="rId2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2" y="12954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33404"/>
            <a:ext cx="4572000" cy="39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2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ການເອີ້ນ</a:t>
            </a:r>
            <a:r>
              <a:rPr lang="en-US" sz="2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ຊື່ອອກມາ</a:t>
            </a:r>
            <a:r>
              <a:rPr lang="en-US" sz="28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ໂຊ</a:t>
            </a:r>
            <a:endParaRPr lang="en-US" sz="28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58140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ຄຼິກຂວາໃສ</a:t>
            </a:r>
            <a:r>
              <a:rPr lang="en-US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 </a:t>
            </a:r>
            <a:r>
              <a:rPr lang="en-US" b="1" dirty="0" smtClean="0">
                <a:solidFill>
                  <a:srgbClr val="00B050"/>
                </a:solidFill>
                <a:latin typeface="Saysettha Lao" pitchFamily="34" charset="0"/>
              </a:rPr>
              <a:t>Feature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ທີ່ແຕ້ມ</a:t>
            </a:r>
            <a:endParaRPr lang="en-US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ເລືອກ</a:t>
            </a:r>
            <a:r>
              <a:rPr lang="en-US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Properties</a:t>
            </a:r>
            <a:endParaRPr lang="en-US" dirty="0">
              <a:latin typeface="Saysettha Unicode" pitchFamily="34" charset="-34"/>
              <a:cs typeface="Saysettha Unicode" pitchFamily="34" charset="-34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066802" y="3733800"/>
            <a:ext cx="2209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590800" y="42672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2" y="1447800"/>
            <a:ext cx="670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609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ເຮົາຈະເຫັນຊື່ແມ່ນ້ຳໂຊອອກມາ</a:t>
            </a:r>
            <a:endParaRPr lang="en-US" sz="4000" b="1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7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2" y="1600200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aysettha Unicode" pitchFamily="34" charset="-34"/>
                <a:cs typeface="Saysettha Unicode" pitchFamily="34" charset="-34"/>
              </a:rPr>
              <a:t>ຂໍຂອບໃຈ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2050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1" y="2819400"/>
            <a:ext cx="2895601" cy="2895600"/>
          </a:xfrm>
          <a:prstGeom prst="rect">
            <a:avLst/>
          </a:prstGeom>
          <a:noFill/>
        </p:spPr>
      </p:pic>
      <p:pic>
        <p:nvPicPr>
          <p:cNvPr id="6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7400" y="1066800"/>
          <a:ext cx="6324608" cy="4419600"/>
        </p:xfrm>
        <a:graphic>
          <a:graphicData uri="http://schemas.openxmlformats.org/drawingml/2006/table">
            <a:tbl>
              <a:tblPr/>
              <a:tblGrid>
                <a:gridCol w="790576"/>
                <a:gridCol w="790576"/>
                <a:gridCol w="790576"/>
                <a:gridCol w="790576"/>
                <a:gridCol w="790576"/>
                <a:gridCol w="790576"/>
                <a:gridCol w="790576"/>
                <a:gridCol w="790576"/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aysettha Lao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399" y="457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ຣາສເຕີ</a:t>
            </a:r>
            <a:endParaRPr lang="en-US" sz="4000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pic>
        <p:nvPicPr>
          <p:cNvPr id="7" name="Picture 4" descr="NGO logo"/>
          <p:cNvPicPr>
            <a:picLocks noChangeAspect="1" noChangeArrowheads="1"/>
          </p:cNvPicPr>
          <p:nvPr/>
        </p:nvPicPr>
        <p:blipFill>
          <a:blip r:embed="rId2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228604"/>
            <a:ext cx="9296400" cy="632459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i="1" dirty="0">
                <a:latin typeface="Saysettha Lao" pitchFamily="34" charset="0"/>
              </a:rPr>
              <a:t/>
            </a:r>
            <a:br>
              <a:rPr lang="en-US" i="1" dirty="0">
                <a:latin typeface="Saysettha Lao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Saysettha Lao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r>
              <a:rPr lang="en-US" dirty="0">
                <a:latin typeface="Saysettha Lao" pitchFamily="34" charset="0"/>
              </a:rPr>
              <a:t/>
            </a:r>
            <a:br>
              <a:rPr lang="en-US" dirty="0">
                <a:latin typeface="Saysettha Lao" pitchFamily="34" charset="0"/>
              </a:rPr>
            </a:br>
            <a:r>
              <a:rPr lang="en-US" dirty="0" smtClean="0">
                <a:latin typeface="Saysettha Lao" pitchFamily="34" charset="0"/>
              </a:rPr>
              <a:t/>
            </a:r>
            <a:br>
              <a:rPr lang="en-US" dirty="0" smtClean="0">
                <a:latin typeface="Saysettha Lao" pitchFamily="34" charset="0"/>
              </a:rPr>
            </a:br>
            <a:endParaRPr lang="en-US" dirty="0">
              <a:latin typeface="Saysettha Lao" pitchFamily="34" charset="0"/>
            </a:endParaRPr>
          </a:p>
        </p:txBody>
      </p:sp>
      <p:sp>
        <p:nvSpPr>
          <p:cNvPr id="5126" name="WordArt 4"/>
          <p:cNvSpPr>
            <a:spLocks noChangeArrowheads="1" noChangeShapeType="1" noTextEdit="1"/>
          </p:cNvSpPr>
          <p:nvPr/>
        </p:nvSpPr>
        <p:spPr bwMode="auto">
          <a:xfrm>
            <a:off x="1155700" y="4038600"/>
            <a:ext cx="75120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Saysettha Lao"/>
              </a:rPr>
              <a:t>¡¾­¯ñ®ª¿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Saysettha Lao"/>
              </a:rPr>
              <a:t>ÁÎÈ¤Áຜ­ê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Saysettha Lao"/>
              </a:rPr>
              <a:t>†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Saysettha Lao"/>
            </a:endParaRPr>
          </a:p>
        </p:txBody>
      </p:sp>
      <p:pic>
        <p:nvPicPr>
          <p:cNvPr id="5127" name="Picture 7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3962400" y="1371600"/>
            <a:ext cx="231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228602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ເປັນຫຍັງຈື່ງຕ້ອງມີການປັບຕຳແໜ່ງແຜນທີ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?</a:t>
            </a:r>
            <a:endParaRPr lang="en-US" sz="4000" b="1" dirty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143004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ເພື່ອໃຫ້ຈຸດທີ່ຕັ້ງຂອງຂໍ້ມູນໃກ້ຄຽງກັບສະພາບຕົວຈິງ</a:t>
            </a:r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ການປັບຕຳແໜງແຜນທີ່ມີ</a:t>
            </a: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2 </a:t>
            </a:r>
            <a:r>
              <a:rPr lang="en-US" sz="28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ວິທີຄື</a:t>
            </a:r>
            <a:r>
              <a:rPr lang="en-US" sz="28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:</a:t>
            </a:r>
          </a:p>
          <a:p>
            <a:r>
              <a:rPr lang="en-US" sz="2800" b="1" dirty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1. 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ດ້ວຍການແທງ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4 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ແຈ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ຂອງແຜນທີ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່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ນຳໃຊ້ຄ່າ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  X .Y</a:t>
            </a:r>
          </a:p>
          <a:p>
            <a:endParaRPr lang="en-US" sz="4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2. </a:t>
            </a:r>
            <a:r>
              <a:rPr lang="en-US" sz="4000" b="1" dirty="0" smtClean="0">
                <a:solidFill>
                  <a:srgbClr val="00B050"/>
                </a:solidFill>
                <a:latin typeface="Saysettha Lao" pitchFamily="34" charset="0"/>
              </a:rPr>
              <a:t>Rubber Sheet (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ດວ້ຍການນຳໃຊ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້ Index 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ຂອງພື້ນທີ່ເປັນສີ</a:t>
            </a:r>
            <a:r>
              <a:rPr lang="en-US" sz="4000" b="1" dirty="0" smtClean="0">
                <a:solidFill>
                  <a:srgbClr val="00B050"/>
                </a:solidFill>
                <a:latin typeface="Saysettha Lao" pitchFamily="34" charset="0"/>
              </a:rPr>
              <a:t>  </a:t>
            </a:r>
            <a:endParaRPr lang="en-US" sz="40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  <a:p>
            <a:endParaRPr lang="en-US" sz="2800" b="1" dirty="0" smtClean="0">
              <a:solidFill>
                <a:srgbClr val="00B050"/>
              </a:solidFill>
              <a:latin typeface="Saysettha Unicode" pitchFamily="34" charset="-34"/>
              <a:cs typeface="Saysettha Unicode" pitchFamily="34" charset="-34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Mr</a:t>
            </a:r>
            <a:r>
              <a:rPr lang="en-US" dirty="0" smtClean="0"/>
              <a:t> DAOSAMLONG</a:t>
            </a:r>
            <a:endParaRPr lang="en-US" dirty="0"/>
          </a:p>
        </p:txBody>
      </p:sp>
      <p:pic>
        <p:nvPicPr>
          <p:cNvPr id="16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915400" cy="1143000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ເລືອກແຜນທີ່</a:t>
            </a:r>
            <a:r>
              <a:rPr lang="en-US" sz="4000" b="1" dirty="0" err="1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ເກົ່າທີ່ສະແກນເຂົ</a:t>
            </a:r>
            <a:r>
              <a:rPr lang="en-US" sz="4000" b="1" dirty="0" smtClean="0">
                <a:solidFill>
                  <a:srgbClr val="00B050"/>
                </a:solidFill>
                <a:latin typeface="Saysettha Unicode" pitchFamily="34" charset="-34"/>
                <a:cs typeface="Saysettha Unicode" pitchFamily="34" charset="-34"/>
              </a:rPr>
              <a:t>້້າ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52650" y="1447800"/>
            <a:ext cx="6096000" cy="4572000"/>
          </a:xfrm>
          <a:noFill/>
        </p:spPr>
      </p:pic>
      <p:sp>
        <p:nvSpPr>
          <p:cNvPr id="10" name="Oval Callout 9"/>
          <p:cNvSpPr/>
          <p:nvPr/>
        </p:nvSpPr>
        <p:spPr>
          <a:xfrm rot="10800000">
            <a:off x="4" y="1828800"/>
            <a:ext cx="2438400" cy="914400"/>
          </a:xfrm>
          <a:prstGeom prst="wedgeEllipseCallout">
            <a:avLst>
              <a:gd name="adj1" fmla="val -102251"/>
              <a:gd name="adj2" fmla="val 4683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>
                <a:rot lat="18573604" lon="0" rev="108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£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óù¡Ã¦È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 +</a:t>
            </a:r>
          </a:p>
        </p:txBody>
      </p:sp>
      <p:sp>
        <p:nvSpPr>
          <p:cNvPr id="11" name="Oval Callout 10"/>
          <p:cNvSpPr/>
          <p:nvPr/>
        </p:nvSpPr>
        <p:spPr>
          <a:xfrm rot="10800000" flipH="1">
            <a:off x="6248400" y="2971800"/>
            <a:ext cx="3352800" cy="914400"/>
          </a:xfrm>
          <a:prstGeom prst="wedgeEllipseCallout">
            <a:avLst>
              <a:gd name="adj1" fmla="val -76326"/>
              <a:gd name="adj2" fmla="val 5184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>
                <a:rot lat="18573604" lon="0" rev="108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Àìõ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º¡®úº­À¡ñ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®´¼­</a:t>
            </a:r>
          </a:p>
        </p:txBody>
      </p:sp>
      <p:sp>
        <p:nvSpPr>
          <p:cNvPr id="12" name="Oval Callout 11"/>
          <p:cNvSpPr/>
          <p:nvPr/>
        </p:nvSpPr>
        <p:spPr>
          <a:xfrm rot="10800000" flipH="1">
            <a:off x="7239000" y="3962400"/>
            <a:ext cx="2286000" cy="1600200"/>
          </a:xfrm>
          <a:prstGeom prst="wedgeEllipseCallout">
            <a:avLst>
              <a:gd name="adj1" fmla="val -79591"/>
              <a:gd name="adj2" fmla="val 29225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>
                <a:rot lat="18573604" lon="0" rev="108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Add ¢Ó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´ø­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Lao" pitchFamily="34" charset="0"/>
              </a:rPr>
              <a:t>»ø®ºº¡</a:t>
            </a:r>
          </a:p>
        </p:txBody>
      </p:sp>
      <p:pic>
        <p:nvPicPr>
          <p:cNvPr id="14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9154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Saysettha Lao" pitchFamily="34" charset="0"/>
              </a:rPr>
              <a:t>¥¾¡­˜­À»ö¾¥½Ä©É»ø®Á°­ê†©„¤</a:t>
            </a:r>
            <a:r>
              <a:rPr lang="en-US" b="1" dirty="0" err="1" smtClean="0">
                <a:solidFill>
                  <a:srgbClr val="00B050"/>
                </a:solidFill>
                <a:latin typeface="Saysettha Lao" pitchFamily="34" charset="0"/>
              </a:rPr>
              <a:t>ì÷´­š</a:t>
            </a:r>
            <a:endParaRPr lang="en-US" b="1" dirty="0" smtClean="0">
              <a:solidFill>
                <a:srgbClr val="00B050"/>
              </a:solidFill>
              <a:latin typeface="Saysettha Lao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52650" y="1447800"/>
            <a:ext cx="6096000" cy="4572000"/>
          </a:xfrm>
          <a:noFill/>
        </p:spPr>
      </p:pic>
      <p:pic>
        <p:nvPicPr>
          <p:cNvPr id="8" name="Picture 4" descr="NGO logo"/>
          <p:cNvPicPr>
            <a:picLocks noChangeAspect="1" noChangeArrowheads="1"/>
          </p:cNvPicPr>
          <p:nvPr/>
        </p:nvPicPr>
        <p:blipFill>
          <a:blip r:embed="rId4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0202" y="152400"/>
            <a:ext cx="77724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  <a:latin typeface="Saysettha Lao" pitchFamily="34" charset="0"/>
              </a:rPr>
              <a:t>¡¾­Àìõº¡¥÷©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Mr DAOSAMLONG</a:t>
            </a:r>
            <a:endParaRPr lang="en-US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914400"/>
            <a:ext cx="8247529" cy="5181600"/>
          </a:xfrm>
          <a:noFill/>
          <a:ln w="12700"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3581402" y="1981200"/>
            <a:ext cx="533400" cy="533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2057400"/>
            <a:ext cx="533400" cy="533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429000" y="4648200"/>
            <a:ext cx="533400" cy="4572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553200" y="4648200"/>
            <a:ext cx="533400" cy="5334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6" name="Picture 4" descr="NGO logo"/>
          <p:cNvPicPr>
            <a:picLocks noChangeAspect="1" noChangeArrowheads="1"/>
          </p:cNvPicPr>
          <p:nvPr/>
        </p:nvPicPr>
        <p:blipFill>
          <a:blip r:embed="rId3"/>
          <a:srcRect t="1042" r="26563" b="3125"/>
          <a:stretch>
            <a:fillRect/>
          </a:stretch>
        </p:blipFill>
        <p:spPr bwMode="auto">
          <a:xfrm>
            <a:off x="9067802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682</Words>
  <Application>Microsoft Office PowerPoint</Application>
  <PresentationFormat>A4 Paper (210x297 mm)</PresentationFormat>
  <Paragraphs>252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Equity</vt:lpstr>
      <vt:lpstr>ບົດເກັບກຽ່ວການເຝິກອົບຮົບພະນັກງານ</vt:lpstr>
      <vt:lpstr>                     ນຳສະເໜີໂດຍ :  ທ . ດາວສຳລອງ ຫຼວງສີສົມບັດ </vt:lpstr>
      <vt:lpstr>Slide 3</vt:lpstr>
      <vt:lpstr>Slide 4</vt:lpstr>
      <vt:lpstr>                                                     </vt:lpstr>
      <vt:lpstr>Slide 6</vt:lpstr>
      <vt:lpstr>ເລືອກແຜນທີ່ເກົ່າທີ່ສະແກນເຂົ້້າ</vt:lpstr>
      <vt:lpstr>¥¾¡­˜­À»ö¾¥½Ä©É»ø®Á°­ê†©„¤ì÷´­š</vt:lpstr>
      <vt:lpstr>¡¾­Àìõº¡¥÷©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ຈາກນັ້ນກໍ່ນຳເອົາຮູບແຜນທີ່ ທີ່ປັບແລ້ວອອກມາແຕ້ມ</vt:lpstr>
      <vt:lpstr>ກໍຈະໄດ້ເປັນແຜນທີ່ທີ່ມີຄ່າພິກັດ N  ແລະ E</vt:lpstr>
      <vt:lpstr>ການສ້າງ Feature ໃໝ່</vt:lpstr>
      <vt:lpstr>Œ À¯ó© Arc Catalog    Œ¡ö©À´ö¾À®œº¤¢¸¾Ã¦È Folder ê†ªÉº¤¡¾­¦É¾¤Feature     Œ £óù¡¢¸¾Ã¦È Œ Àìõº¡ new  Œ úÀìõº¡ Shapefile</vt:lpstr>
      <vt:lpstr>                -ໃສ່ຊື່ Shapefile ໃໝ່ທີ່ຕ້ອງການ - ເລືອກຊະນິດຂອງ Shapefile ເຊັ່ນ:  </vt:lpstr>
      <vt:lpstr>Slide 23</vt:lpstr>
      <vt:lpstr>Slide 24</vt:lpstr>
      <vt:lpstr>Slide 25</vt:lpstr>
      <vt:lpstr>ຈາກນັ້ນກໍເລີ່ມແຕ້ມ - ເຂົ້າ Editor  - ເລືອກ Start Editing   </vt:lpstr>
      <vt:lpstr>Slide 27</vt:lpstr>
      <vt:lpstr>Slide 28</vt:lpstr>
      <vt:lpstr>ການໃສ່ຊື່ ແລະ ການເລືອກຮູບແບບ ຂອງຖັນທີ່ຈະສ້າງຂື້ນມາຕື່ມ</vt:lpstr>
      <vt:lpstr>Slide 30</vt:lpstr>
      <vt:lpstr>Slide 31</vt:lpstr>
      <vt:lpstr>Slide 32</vt:lpstr>
      <vt:lpstr>Custom Show 1</vt:lpstr>
    </vt:vector>
  </TitlesOfParts>
  <Company>Lenovo (Beijing)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</dc:title>
  <dc:creator>Lenovo User</dc:creator>
  <cp:lastModifiedBy>Lenovo User</cp:lastModifiedBy>
  <cp:revision>111</cp:revision>
  <dcterms:created xsi:type="dcterms:W3CDTF">2009-10-30T02:08:52Z</dcterms:created>
  <dcterms:modified xsi:type="dcterms:W3CDTF">2009-11-11T07:50:40Z</dcterms:modified>
</cp:coreProperties>
</file>